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3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8" r:id="rId3"/>
    <p:sldId id="287" r:id="rId4"/>
    <p:sldId id="261" r:id="rId5"/>
    <p:sldId id="257" r:id="rId6"/>
    <p:sldId id="259" r:id="rId7"/>
    <p:sldId id="260" r:id="rId8"/>
    <p:sldId id="262" r:id="rId9"/>
    <p:sldId id="273" r:id="rId10"/>
    <p:sldId id="272" r:id="rId11"/>
    <p:sldId id="263" r:id="rId12"/>
    <p:sldId id="275" r:id="rId13"/>
    <p:sldId id="274" r:id="rId14"/>
    <p:sldId id="264" r:id="rId15"/>
    <p:sldId id="265" r:id="rId16"/>
    <p:sldId id="266" r:id="rId17"/>
    <p:sldId id="279" r:id="rId18"/>
    <p:sldId id="267" r:id="rId19"/>
    <p:sldId id="283" r:id="rId20"/>
    <p:sldId id="268" r:id="rId21"/>
    <p:sldId id="280" r:id="rId22"/>
    <p:sldId id="278" r:id="rId23"/>
    <p:sldId id="271" r:id="rId24"/>
    <p:sldId id="281" r:id="rId25"/>
    <p:sldId id="285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009900"/>
    <a:srgbClr val="FFC000"/>
    <a:srgbClr val="44884F"/>
    <a:srgbClr val="FFFF99"/>
    <a:srgbClr val="99CC00"/>
    <a:srgbClr val="CC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92" autoAdjust="0"/>
  </p:normalViewPr>
  <p:slideViewPr>
    <p:cSldViewPr>
      <p:cViewPr varScale="1">
        <p:scale>
          <a:sx n="54" d="100"/>
          <a:sy n="54" d="100"/>
        </p:scale>
        <p:origin x="1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9A58974-B80D-4DC4-A9C2-CE3693F7FD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0770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5CAE9C9F-68C3-4031-859B-8059CA795F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531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D4D38-B7B5-40AB-9672-C0BF92A530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862209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9413A-3886-4415-9C54-F3FEF883EF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5049343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E4BE8-D5CB-459C-B11F-30B444C58D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6200440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ru-RU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r>
              <a:rPr lang="en-US" altLang="ru-RU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3542C-8922-43D7-B6A5-8DED6BBDE7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4036009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4F0B2-6D50-4CE7-9892-4E79ABEB49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5678251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ru-RU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defRPr/>
            </a:pPr>
            <a:r>
              <a:rPr lang="en-US" altLang="ru-RU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222EA-8A9A-49F9-96E0-7E7C9E6887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3186799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E4911-A809-474C-B9C7-40C3BCA412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2929617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0BAB4-A97D-4CD1-94E6-A5A06E731E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561192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B9122-BD22-4CB9-AA51-07DB1ED7DB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55192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2345-0B85-4ADC-9FAD-62DE95F579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8736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8A480-7B48-4AD9-9FAB-E1561A6192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74099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4D32A-F712-4E3D-81D0-4726F909B1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519894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B48F1-04ED-4E05-B301-96C354E0A2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39019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43FD4-E301-4CD4-BEE5-D471595728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2527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F6FF2-5277-4EB9-9305-F6C03E448D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432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92D8D-1B94-40D9-84FC-2074FEB254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368721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6EB7F-CEE4-46AD-AE38-DB414E7F27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4924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 altLang="ru-RU"/>
              <a:t>22.02-26.02.2010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Garamond" pitchFamily="18" charset="0"/>
              </a:defRPr>
            </a:lvl1pPr>
          </a:lstStyle>
          <a:p>
            <a:pPr>
              <a:defRPr/>
            </a:pPr>
            <a:fld id="{EE7E5B54-F9AD-41D8-A8BB-5BD842416E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64" r:id="rId7"/>
    <p:sldLayoutId id="2147484074" r:id="rId8"/>
    <p:sldLayoutId id="2147484065" r:id="rId9"/>
    <p:sldLayoutId id="2147484066" r:id="rId10"/>
    <p:sldLayoutId id="2147484075" r:id="rId11"/>
    <p:sldLayoutId id="2147484076" r:id="rId12"/>
    <p:sldLayoutId id="2147484067" r:id="rId13"/>
    <p:sldLayoutId id="2147484077" r:id="rId14"/>
    <p:sldLayoutId id="2147484078" r:id="rId15"/>
    <p:sldLayoutId id="2147484079" r:id="rId16"/>
    <p:sldLayoutId id="2147484080" r:id="rId17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57;&#1092;&#1077;&#1088;&#1072;%20&#1058;&#1041;%20&#1059;&#1062;\&#1051;&#1077;&#1082;&#1094;&#1080;&#1080;%20&#1042;&#1048;&#1040;\&#1057;&#1057;&#1067;&#1051;&#1050;&#1048;\&#1047;&#1072;&#1082;&#1086;&#1085;%20&#1054;&#1073;%20&#1086;&#1093;&#1088;&#1072;&#1085;&#1077;%20&#1090;&#1088;&#1091;&#1076;&#1072;%20&#1089;&#1090;&#1072;&#1090;&#1100;&#1103;%2017.docx" TargetMode="External"/><Relationship Id="rId2" Type="http://schemas.openxmlformats.org/officeDocument/2006/relationships/hyperlink" Target="file:///D:\&#1057;&#1092;&#1077;&#1088;&#1072;%20&#1058;&#1041;%20&#1059;&#1062;\&#1051;&#1077;&#1082;&#1094;&#1080;&#1080;%20&#1042;&#1048;&#1040;\&#1057;&#1057;&#1067;&#1051;&#1050;&#1048;\&#1058;&#1050;%20&#1056;&#1041;%20&#1089;&#1090;&#1072;&#1090;&#1100;&#1103;%20226.doc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FAFCF3"/>
            </a:gs>
            <a:gs pos="74001">
              <a:srgbClr val="D0E090"/>
            </a:gs>
            <a:gs pos="83000">
              <a:srgbClr val="D0E090"/>
            </a:gs>
            <a:gs pos="100000">
              <a:srgbClr val="E0EBB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1557338"/>
            <a:ext cx="5903912" cy="331182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</a:br>
            <a:r>
              <a:rPr lang="ru-RU" altLang="ru-R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Концепция «Нулевой травматизм» </a:t>
            </a:r>
            <a:b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Международной ассоциации социального обеспечения (</a:t>
            </a:r>
            <a:r>
              <a:rPr lang="en-US" alt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ISSA)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.</a:t>
            </a:r>
            <a:b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Новый подход в профилактике несчастных случаев.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endParaRPr lang="ru-RU" alt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5364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6300788" y="6249988"/>
            <a:ext cx="26495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2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536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1538" y="2420938"/>
            <a:ext cx="7408862" cy="3705225"/>
          </a:xfrm>
        </p:spPr>
        <p:txBody>
          <a:bodyPr rtlCol="0">
            <a:normAutofit lnSpcReduction="10000"/>
          </a:bodyPr>
          <a:lstStyle/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000" b="1" dirty="0">
                <a:solidFill>
                  <a:srgbClr val="FF0000"/>
                </a:solidFill>
              </a:rPr>
              <a:t>ЗОЛОТОЕ ПРАВИЛО № 1: 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500" b="1" dirty="0">
                <a:solidFill>
                  <a:srgbClr val="FF0000"/>
                </a:solidFill>
              </a:rPr>
              <a:t>СТАТЬ ЛИДЕРОМ – ПОКАЗАТЬ ПРИВЕРЖЕННОСТЬ ПРИНЦИПАМ</a:t>
            </a: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Лидерство — это и забота тоже.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Как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только работники понимают, что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руководителя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лично беспокоит их безопасность и здоровье и на предприятии предпринимаются определённые шаги в этом направлении, успех не заставит себя ждать.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580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458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5BA2B57-AA5C-4A98-8509-DCCF8EC7EC2B}" type="slidenum">
              <a:rPr lang="ru-RU" altLang="ru-RU" sz="1000" smtClean="0">
                <a:solidFill>
                  <a:schemeClr val="tx2"/>
                </a:solidFill>
              </a:rPr>
              <a:pPr/>
              <a:t>10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088" y="2420938"/>
            <a:ext cx="7416800" cy="3819525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ЗОЛОТОЕ ПРАВИЛО № 2: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500" b="1" dirty="0">
                <a:solidFill>
                  <a:schemeClr val="accent2">
                    <a:lumMod val="75000"/>
                  </a:schemeClr>
                </a:solidFill>
              </a:rPr>
              <a:t>ВЫЯВЛЯТЬ УГРОЗЫ – КОНТРОЛИРОВАТЬ РИСКИ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Оценка рисков на рабочих местах - важный инструмент, позволяющий своевременно и систематически выявлять опасность и риски, а также принимать превентивные меры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Учет рисков - </a:t>
            </a:r>
            <a:r>
              <a:rPr lang="ru-RU" altLang="ru-RU" sz="2800" b="1" u="sng" dirty="0">
                <a:solidFill>
                  <a:schemeClr val="accent5">
                    <a:lumMod val="50000"/>
                  </a:schemeClr>
                </a:solidFill>
              </a:rPr>
              <a:t>один из базовых принципов </a:t>
            </a: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всей системы охраны труда.</a:t>
            </a:r>
          </a:p>
          <a:p>
            <a:pPr marL="0" indent="0" eaLnBrk="1" fontAlgn="auto" hangingPunct="1">
              <a:buFont typeface="Arial"/>
              <a:buNone/>
              <a:defRPr/>
            </a:pP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604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560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1304D23-F697-47FC-99B1-33DDCEB334AF}" type="slidenum">
              <a:rPr lang="ru-RU" altLang="ru-RU" sz="1000" smtClean="0">
                <a:solidFill>
                  <a:schemeClr val="tx2"/>
                </a:solidFill>
              </a:rPr>
              <a:pPr/>
              <a:t>11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>
          <a:xfrm>
            <a:off x="1187450" y="765175"/>
            <a:ext cx="6697663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482" name="Объект 1"/>
          <p:cNvSpPr>
            <a:spLocks noGrp="1"/>
          </p:cNvSpPr>
          <p:nvPr>
            <p:ph idx="1"/>
          </p:nvPr>
        </p:nvSpPr>
        <p:spPr>
          <a:xfrm>
            <a:off x="900113" y="2349500"/>
            <a:ext cx="7416800" cy="4265613"/>
          </a:xfrm>
        </p:spPr>
        <p:txBody>
          <a:bodyPr rtlCol="0">
            <a:normAutofit fontScale="92500" lnSpcReduction="20000"/>
          </a:bodyPr>
          <a:lstStyle/>
          <a:p>
            <a:pPr marL="0" indent="0" algn="r" eaLnBrk="1" fontAlgn="auto" hangingPunct="1">
              <a:spcBef>
                <a:spcPct val="0"/>
              </a:spcBef>
              <a:buFont typeface="Symbol" panose="05050102010706020507" pitchFamily="18" charset="2"/>
              <a:buNone/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</a:rPr>
              <a:t>ЗОЛОТОЕ ПРАВИЛО № 2: </a:t>
            </a:r>
          </a:p>
          <a:p>
            <a:pPr marL="0" indent="0" algn="r" eaLnBrk="1" fontAlgn="auto" hangingPunct="1">
              <a:spcBef>
                <a:spcPct val="0"/>
              </a:spcBef>
              <a:buFont typeface="Symbol" panose="05050102010706020507" pitchFamily="18" charset="2"/>
              <a:buNone/>
              <a:defRPr/>
            </a:pPr>
            <a:r>
              <a:rPr lang="ru-RU" altLang="ru-RU" sz="2500" b="1" dirty="0">
                <a:solidFill>
                  <a:schemeClr val="accent2">
                    <a:lumMod val="75000"/>
                  </a:schemeClr>
                </a:solidFill>
              </a:rPr>
              <a:t>ВЫЯВЛЯТЬ УГРОЗЫ – КОНТРОЛИРОВАТЬ </a:t>
            </a:r>
            <a:r>
              <a:rPr lang="ru-RU" altLang="ru-RU" sz="2500" b="1" dirty="0" smtClean="0">
                <a:solidFill>
                  <a:schemeClr val="accent2">
                    <a:lumMod val="75000"/>
                  </a:schemeClr>
                </a:solidFill>
              </a:rPr>
              <a:t>РИСКИ</a:t>
            </a:r>
            <a:endParaRPr lang="ru-RU" altLang="ru-RU" sz="25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3000" b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</a:rPr>
              <a:t>Вы поступаете рационально, анализируя угрозы и риски, чтобы предупредить производственные аварии и сбои. Но, само важное – на основе оценки потенциальных факторов риска, определять и </a:t>
            </a:r>
            <a:r>
              <a:rPr lang="ru-RU" altLang="ru-RU" sz="3000" b="1" u="sng" dirty="0">
                <a:solidFill>
                  <a:schemeClr val="accent4">
                    <a:lumMod val="50000"/>
                  </a:schemeClr>
                </a:solidFill>
              </a:rPr>
              <a:t>документировать</a:t>
            </a: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</a:rPr>
              <a:t> необходимые превентивные меры. Этим инструментом сегодня пользуются во всём мире».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200" b="1" dirty="0">
                <a:solidFill>
                  <a:schemeClr val="accent5">
                    <a:lumMod val="50000"/>
                  </a:schemeClr>
                </a:solidFill>
              </a:rPr>
              <a:t>МАСО</a:t>
            </a: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endParaRPr lang="ru-RU" altLang="ru-RU" b="1" dirty="0" smtClean="0">
              <a:solidFill>
                <a:srgbClr val="FFC000"/>
              </a:solidFill>
            </a:endParaRP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628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662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3B88562-7BFF-43D3-8A6A-4E9BB65E7713}" type="slidenum">
              <a:rPr lang="ru-RU" altLang="ru-RU" sz="1000" smtClean="0">
                <a:solidFill>
                  <a:schemeClr val="tx2"/>
                </a:solidFill>
              </a:rPr>
              <a:pPr/>
              <a:t>12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Заголовок 2"/>
          <p:cNvSpPr>
            <a:spLocks noGrp="1"/>
          </p:cNvSpPr>
          <p:nvPr>
            <p:ph type="title"/>
          </p:nvPr>
        </p:nvSpPr>
        <p:spPr>
          <a:xfrm>
            <a:off x="1116013" y="765175"/>
            <a:ext cx="6985000" cy="1446213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550" y="2349500"/>
            <a:ext cx="7129463" cy="3743325"/>
          </a:xfrm>
        </p:spPr>
        <p:txBody>
          <a:bodyPr rtlCol="0">
            <a:normAutofit fontScale="92500" lnSpcReduction="20000"/>
          </a:bodyPr>
          <a:lstStyle/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</a:rPr>
              <a:t>ЗОЛОТОЕ ПРАВИЛО № 2: 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300" b="1" dirty="0">
                <a:solidFill>
                  <a:schemeClr val="accent2">
                    <a:lumMod val="75000"/>
                  </a:schemeClr>
                </a:solidFill>
              </a:rPr>
              <a:t>ВЫЯВЛЯТЬ УГРОЗЫ – КОНТРОЛИРОВАТЬ 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</a:rPr>
              <a:t>РИСКИ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ru-RU" sz="11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3000" b="1" dirty="0">
                <a:solidFill>
                  <a:schemeClr val="accent5">
                    <a:lumMod val="50000"/>
                  </a:schemeClr>
                </a:solidFill>
              </a:rPr>
              <a:t>В Республике Беларусь законодательно закреплены обязанности нанимателя по идентификации опасности, оценке профессиональных рисков, определения мер управления профессиональными рисками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sz="1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 action="ppaction://hlinkfile"/>
              </a:rPr>
              <a:t>(часть 8 статьи 226 Трудового Кодекса Республики Беларусь 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3" action="ppaction://hlinkfile"/>
              </a:rPr>
              <a:t>часть 23 статьи 17 Закона «Об </a:t>
            </a:r>
            <a:r>
              <a:rPr lang="ru-RU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 action="ppaction://hlinkfile"/>
              </a:rPr>
              <a:t>охране </a:t>
            </a:r>
            <a:r>
              <a:rPr lang="ru-RU" b="1" i="1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3" action="ppaction://hlinkfile"/>
              </a:rPr>
              <a:t>труда»)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65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765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519A8C9-A240-407D-91BF-CE4892901E7A}" type="slidenum">
              <a:rPr lang="ru-RU" altLang="ru-RU" sz="1000" smtClean="0">
                <a:solidFill>
                  <a:schemeClr val="tx2"/>
                </a:solidFill>
              </a:rPr>
              <a:pPr/>
              <a:t>13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530" name="Объект 1"/>
          <p:cNvSpPr>
            <a:spLocks noGrp="1"/>
          </p:cNvSpPr>
          <p:nvPr>
            <p:ph idx="1"/>
          </p:nvPr>
        </p:nvSpPr>
        <p:spPr>
          <a:xfrm>
            <a:off x="971550" y="2420938"/>
            <a:ext cx="7200900" cy="403225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000" b="1" dirty="0">
                <a:solidFill>
                  <a:schemeClr val="accent3">
                    <a:lumMod val="75000"/>
                  </a:schemeClr>
                </a:solidFill>
              </a:rPr>
              <a:t>ЗОЛОТОЕ ПРАВИЛО № 3: 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300" b="1" dirty="0">
                <a:solidFill>
                  <a:schemeClr val="accent3">
                    <a:lumMod val="75000"/>
                  </a:schemeClr>
                </a:solidFill>
              </a:rPr>
              <a:t>ОПРЕДЕЛЯТЬ ЦЕЛИ – РАЗРАБАТЫВАТЬ ПРОГРАММЫ</a:t>
            </a:r>
            <a:br>
              <a:rPr lang="ru-RU" altLang="ru-RU" sz="23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altLang="ru-RU" sz="2300" b="1" dirty="0" smtClean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Расставьте </a:t>
            </a: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приоритеты, 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установите ясные цели в области охраны труда на предприятии и постарайтесь достичь их в среднесрочной перспективе, например, в рамках трехлетней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программы».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МАСО</a:t>
            </a:r>
            <a:endParaRPr lang="ru-RU" altLang="ru-RU" dirty="0" smtClean="0">
              <a:solidFill>
                <a:srgbClr val="FFC000"/>
              </a:solidFill>
            </a:endParaRPr>
          </a:p>
        </p:txBody>
      </p:sp>
      <p:sp>
        <p:nvSpPr>
          <p:cNvPr id="28676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867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CB36404-2CF2-4DD8-835E-17AE89A6F0C4}" type="slidenum">
              <a:rPr lang="ru-RU" altLang="ru-RU" sz="1000" smtClean="0">
                <a:solidFill>
                  <a:schemeClr val="tx2"/>
                </a:solidFill>
              </a:rPr>
              <a:pPr/>
              <a:t>14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554" name="Объект 1"/>
          <p:cNvSpPr>
            <a:spLocks noGrp="1"/>
          </p:cNvSpPr>
          <p:nvPr>
            <p:ph idx="1"/>
          </p:nvPr>
        </p:nvSpPr>
        <p:spPr>
          <a:xfrm>
            <a:off x="1042988" y="2427288"/>
            <a:ext cx="7200900" cy="3954462"/>
          </a:xfrm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900" b="1" dirty="0">
                <a:solidFill>
                  <a:schemeClr val="accent3">
                    <a:lumMod val="75000"/>
                  </a:schemeClr>
                </a:solidFill>
              </a:rPr>
              <a:t>ЗОЛОТОЕ ПРАВИЛО № 4: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3300" b="1" dirty="0">
                <a:solidFill>
                  <a:schemeClr val="accent3">
                    <a:lumMod val="75000"/>
                  </a:schemeClr>
                </a:solidFill>
              </a:rPr>
              <a:t>СОЗДАТЬ СИСТЕМУ БЕЗОПАСНОСТИ И ГИГИЕНЫ ТРУДА – ДОСТИЧЬ ВЫСОКОГО УРОВНЯ ОРГАНИЗАЦИИ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ru-RU" altLang="ru-RU" sz="1000" b="1" dirty="0" smtClean="0">
              <a:solidFill>
                <a:srgbClr val="FFC000"/>
              </a:solidFill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4500" b="1" dirty="0">
                <a:solidFill>
                  <a:schemeClr val="accent5">
                    <a:lumMod val="50000"/>
                  </a:schemeClr>
                </a:solidFill>
              </a:rPr>
              <a:t>Имея высокоорганизованную систему охраны труда, любое предприятие работает без сбоев, поскольку уменьшается число неисправностей, простоев и проблем с качеством продукции. 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4500" b="1" dirty="0">
                <a:solidFill>
                  <a:schemeClr val="accent5">
                    <a:lumMod val="50000"/>
                  </a:schemeClr>
                </a:solidFill>
              </a:rPr>
              <a:t>Это веский довод в пользу эффективной организации охраны труда – все это окупится</a:t>
            </a:r>
            <a:r>
              <a:rPr lang="ru-RU" altLang="ru-RU" sz="4000" b="1" dirty="0">
                <a:solidFill>
                  <a:schemeClr val="accent5">
                    <a:lumMod val="50000"/>
                  </a:schemeClr>
                </a:solidFill>
              </a:rPr>
              <a:t>!</a:t>
            </a:r>
          </a:p>
          <a:p>
            <a:pPr marL="0" indent="0" eaLnBrk="1" fontAlgn="auto" hangingPunct="1">
              <a:spcBef>
                <a:spcPct val="0"/>
              </a:spcBef>
              <a:buFont typeface="Symbol" panose="05050102010706020507" pitchFamily="18" charset="2"/>
              <a:buNone/>
              <a:defRPr/>
            </a:pPr>
            <a:endParaRPr lang="ru-RU" altLang="ru-RU" dirty="0" smtClean="0">
              <a:solidFill>
                <a:srgbClr val="FFC000"/>
              </a:solidFill>
            </a:endParaRPr>
          </a:p>
        </p:txBody>
      </p:sp>
      <p:sp>
        <p:nvSpPr>
          <p:cNvPr id="29700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4900613" y="6194425"/>
            <a:ext cx="37861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970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C0B86A-4F92-4D92-ABF5-BE76FCC6D374}" type="slidenum">
              <a:rPr lang="ru-RU" altLang="ru-RU" sz="1000" smtClean="0">
                <a:solidFill>
                  <a:schemeClr val="tx2"/>
                </a:solidFill>
              </a:rPr>
              <a:pPr/>
              <a:t>15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dirty="0"/>
          </a:p>
        </p:txBody>
      </p:sp>
      <p:sp>
        <p:nvSpPr>
          <p:cNvPr id="24578" name="Объект 1"/>
          <p:cNvSpPr>
            <a:spLocks noGrp="1"/>
          </p:cNvSpPr>
          <p:nvPr>
            <p:ph idx="1"/>
          </p:nvPr>
        </p:nvSpPr>
        <p:spPr>
          <a:xfrm>
            <a:off x="971550" y="2349500"/>
            <a:ext cx="7200900" cy="33115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1900" b="1" dirty="0">
                <a:solidFill>
                  <a:schemeClr val="accent1">
                    <a:lumMod val="75000"/>
                  </a:schemeClr>
                </a:solidFill>
              </a:rPr>
              <a:t>ЗОЛОТОЕ ПРАВИЛО № 5: 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100" b="1" dirty="0">
                <a:solidFill>
                  <a:schemeClr val="accent1">
                    <a:lumMod val="75000"/>
                  </a:schemeClr>
                </a:solidFill>
              </a:rPr>
              <a:t>ОБЕСПЕЧИВАТЬ БЕЗОПАСНОСТЬ И ГИГИЕНУ НА РАБОЧИХ МЕСТАХ, ПРИ РАБОТЕ СО СТАНКАМИ И ОБОРУДОВАНИЕМ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ru-RU" altLang="ru-RU" sz="25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3000" b="1" dirty="0" smtClean="0">
                <a:solidFill>
                  <a:schemeClr val="accent5">
                    <a:lumMod val="50000"/>
                  </a:schemeClr>
                </a:solidFill>
              </a:rPr>
              <a:t>Безопасные </a:t>
            </a: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</a:rPr>
              <a:t>производственные помещения, оборудование и рабочие места являются </a:t>
            </a:r>
            <a:r>
              <a:rPr lang="ru-RU" altLang="ru-RU" sz="3000" b="1" u="sng" dirty="0">
                <a:solidFill>
                  <a:schemeClr val="accent5">
                    <a:lumMod val="50000"/>
                  </a:schemeClr>
                </a:solidFill>
              </a:rPr>
              <a:t>обязательными условиями </a:t>
            </a: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</a:rPr>
              <a:t>безаварийной работы. </a:t>
            </a:r>
          </a:p>
        </p:txBody>
      </p:sp>
      <p:sp>
        <p:nvSpPr>
          <p:cNvPr id="30724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072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4F6E55-9194-4F63-B1FB-59ACBB2910C8}" type="slidenum">
              <a:rPr lang="ru-RU" altLang="ru-RU" sz="1000" smtClean="0">
                <a:solidFill>
                  <a:schemeClr val="tx2"/>
                </a:solidFill>
              </a:rPr>
              <a:pPr/>
              <a:t>16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2490788"/>
            <a:ext cx="7345363" cy="3749675"/>
          </a:xfrm>
        </p:spPr>
        <p:txBody>
          <a:bodyPr rtlCol="0">
            <a:normAutofit lnSpcReduction="10000"/>
          </a:bodyPr>
          <a:lstStyle/>
          <a:p>
            <a:pPr marL="0" indent="0" algn="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</a:rPr>
              <a:t>ЗОЛОТОЕ ПРАВИЛО № 5: </a:t>
            </a:r>
          </a:p>
          <a:p>
            <a:pPr marL="0" indent="0" algn="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ОБЕСПЕЧИВАТЬ БЕЗОПАСНОСТЬ И ГИГИЕНУ НА РАБОЧИХ МЕСТАХ, ПРИ РАБОТЕ СО СТАНКАМИ И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ОБОРУДОВАНИЕМ</a:t>
            </a:r>
          </a:p>
          <a:p>
            <a:pPr marL="0" indent="0" algn="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endParaRPr lang="ru-RU" altLang="ru-RU" sz="1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3000" b="1" dirty="0" smtClean="0">
                <a:solidFill>
                  <a:schemeClr val="accent5">
                    <a:lumMod val="50000"/>
                  </a:schemeClr>
                </a:solidFill>
              </a:rPr>
              <a:t>Создавая </a:t>
            </a: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</a:rPr>
              <a:t>безопасность и комфорт, легко превратить рабочее место в приятное для каждого работника – своего рода второй дом, куда человек будет приходить не только за зарплатой, но и в предвкушении новой интересной работы</a:t>
            </a:r>
          </a:p>
          <a:p>
            <a:pPr marL="0" indent="0" algn="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ru-RU" alt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/>
              <a:t>.</a:t>
            </a:r>
          </a:p>
        </p:txBody>
      </p:sp>
      <p:sp>
        <p:nvSpPr>
          <p:cNvPr id="3174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4A181E9-1F0A-43A3-9986-F270DD090455}" type="slidenum">
              <a:rPr lang="ru-RU" altLang="ru-RU" sz="1000" b="0" smtClean="0">
                <a:latin typeface="Garamond" pitchFamily="18" charset="0"/>
              </a:rPr>
              <a:pPr/>
              <a:t>17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602" name="Объект 1"/>
          <p:cNvSpPr>
            <a:spLocks noGrp="1"/>
          </p:cNvSpPr>
          <p:nvPr>
            <p:ph idx="1"/>
          </p:nvPr>
        </p:nvSpPr>
        <p:spPr>
          <a:xfrm>
            <a:off x="1042988" y="2395538"/>
            <a:ext cx="7191375" cy="3844925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200" b="1" dirty="0">
                <a:solidFill>
                  <a:schemeClr val="accent1">
                    <a:lumMod val="75000"/>
                  </a:schemeClr>
                </a:solidFill>
              </a:rPr>
              <a:t>ЗОЛОТОЕ ПРАВИЛО № 6: 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500" b="1" dirty="0">
                <a:solidFill>
                  <a:schemeClr val="accent1">
                    <a:lumMod val="75000"/>
                  </a:schemeClr>
                </a:solidFill>
              </a:rPr>
              <a:t>ПОВЫШАТЬ КВАЛИФИКАЦИЮ – РАЗВИВАТЬ ПРОФЕССИОНАЛЬНЫЕ НАВЫКИ</a:t>
            </a:r>
          </a:p>
          <a:p>
            <a:pPr marL="0" indent="0" eaLnBrk="1" fontAlgn="auto" hangingPunct="1">
              <a:spcBef>
                <a:spcPct val="0"/>
              </a:spcBef>
              <a:buFont typeface="Symbol" panose="05050102010706020507" pitchFamily="18" charset="2"/>
              <a:buNone/>
              <a:defRPr/>
            </a:pPr>
            <a:endParaRPr lang="ru-RU" altLang="ru-RU" sz="1000" b="1" dirty="0" smtClean="0">
              <a:solidFill>
                <a:srgbClr val="FFC000"/>
              </a:solidFill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3200" b="1" dirty="0">
                <a:solidFill>
                  <a:schemeClr val="accent5">
                    <a:lumMod val="50000"/>
                  </a:schemeClr>
                </a:solidFill>
              </a:rPr>
              <a:t>«Самым главным должно стать повышение квалификаций и образование сотрудников. Это всегда лежит в основе культуры безопасного поведения. Повышать образование и компетенции сотрудников – это значит, вкладывать в человека.»</a:t>
            </a:r>
          </a:p>
          <a:p>
            <a:pPr marL="0" indent="0" algn="r" eaLnBrk="1" fontAlgn="auto" hangingPunct="1">
              <a:buFont typeface="Symbol" panose="05050102010706020507" pitchFamily="18" charset="2"/>
              <a:buNone/>
              <a:defRPr/>
            </a:pP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генеральный секретарь МАСО </a:t>
            </a:r>
            <a:r>
              <a:rPr lang="ru-RU" alt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Ханс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</a:rPr>
              <a:t>-Хорст </a:t>
            </a:r>
            <a:r>
              <a:rPr lang="ru-RU" alt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Конколевски</a:t>
            </a:r>
            <a:endParaRPr lang="ru-RU" alt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77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277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1CEEC5A-B42D-47B1-82A5-F98993ED534F}" type="slidenum">
              <a:rPr lang="ru-RU" altLang="ru-RU" sz="1000" smtClean="0">
                <a:solidFill>
                  <a:schemeClr val="tx2"/>
                </a:solidFill>
              </a:rPr>
              <a:pPr/>
              <a:t>18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338" y="692150"/>
            <a:ext cx="6799262" cy="152717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rgbClr val="FFFF00"/>
                </a:solidFill>
              </a:rPr>
              <a:t>Семь «золотых правил» </a:t>
            </a:r>
            <a:br>
              <a:rPr lang="ru-RU" altLang="ru-RU" b="1" dirty="0" smtClean="0">
                <a:solidFill>
                  <a:srgbClr val="FFFF00"/>
                </a:solidFill>
              </a:rPr>
            </a:br>
            <a:r>
              <a:rPr lang="ru-RU" altLang="ru-RU" b="1" dirty="0" smtClean="0">
                <a:solidFill>
                  <a:srgbClr val="FFFF00"/>
                </a:solidFill>
              </a:rPr>
              <a:t>концепции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013" y="2492375"/>
            <a:ext cx="6799262" cy="3529013"/>
          </a:xfrm>
        </p:spPr>
        <p:txBody>
          <a:bodyPr/>
          <a:lstStyle/>
          <a:p>
            <a:pPr marL="0" indent="0" algn="r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1900" b="1" dirty="0">
                <a:solidFill>
                  <a:schemeClr val="accent1">
                    <a:lumMod val="75000"/>
                  </a:schemeClr>
                </a:solidFill>
              </a:rPr>
              <a:t>ЗОЛОТОЕ ПРАВИЛО № 6: </a:t>
            </a:r>
          </a:p>
          <a:p>
            <a:pPr marL="0" indent="0" algn="r" eaLnBrk="1" fontAlgn="auto" hangingPunct="1">
              <a:spcBef>
                <a:spcPct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100" b="1" dirty="0">
                <a:solidFill>
                  <a:schemeClr val="accent1">
                    <a:lumMod val="75000"/>
                  </a:schemeClr>
                </a:solidFill>
              </a:rPr>
              <a:t>ПОВЫШАТЬ КВАЛИФИКАЦИЮ – РАЗВИВАТЬ ПРОФЕССИОНАЛЬНЫЕ НАВЫКИ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2700" b="1" dirty="0">
                <a:solidFill>
                  <a:schemeClr val="accent5">
                    <a:lumMod val="50000"/>
                  </a:schemeClr>
                </a:solidFill>
              </a:rPr>
              <a:t>Базовая основа формирования культуры безопасности и стратегии «нулевого травматизма» – это образование, улучшение качества знаний, повышение квалификаций и компетенций. В этом будущее</a:t>
            </a:r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</a:rPr>
              <a:t>!»</a:t>
            </a:r>
          </a:p>
          <a:p>
            <a:pPr marL="0" indent="0" algn="r">
              <a:buFont typeface="Arial" charset="0"/>
              <a:buNone/>
              <a:defRPr/>
            </a:pPr>
            <a:r>
              <a:rPr lang="ru-RU" altLang="ru-RU" sz="1700" b="1" dirty="0" smtClean="0">
                <a:solidFill>
                  <a:schemeClr val="accent5">
                    <a:lumMod val="50000"/>
                  </a:schemeClr>
                </a:solidFill>
              </a:rPr>
              <a:t>генеральный </a:t>
            </a:r>
            <a:r>
              <a:rPr lang="ru-RU" altLang="ru-RU" sz="1700" b="1" dirty="0">
                <a:solidFill>
                  <a:schemeClr val="accent5">
                    <a:lumMod val="50000"/>
                  </a:schemeClr>
                </a:solidFill>
              </a:rPr>
              <a:t>секретарь МАСО </a:t>
            </a:r>
            <a:r>
              <a:rPr lang="ru-RU" altLang="ru-RU" sz="1700" b="1" dirty="0" err="1">
                <a:solidFill>
                  <a:schemeClr val="accent5">
                    <a:lumMod val="50000"/>
                  </a:schemeClr>
                </a:solidFill>
              </a:rPr>
              <a:t>Ханс</a:t>
            </a:r>
            <a:r>
              <a:rPr lang="ru-RU" altLang="ru-RU" sz="1700" b="1" dirty="0">
                <a:solidFill>
                  <a:schemeClr val="accent5">
                    <a:lumMod val="50000"/>
                  </a:schemeClr>
                </a:solidFill>
              </a:rPr>
              <a:t>-Хорст </a:t>
            </a:r>
            <a:r>
              <a:rPr lang="ru-RU" altLang="ru-RU" sz="1700" b="1" dirty="0" err="1">
                <a:solidFill>
                  <a:schemeClr val="accent5">
                    <a:lumMod val="50000"/>
                  </a:schemeClr>
                </a:solidFill>
              </a:rPr>
              <a:t>Конколевски</a:t>
            </a:r>
            <a:endParaRPr lang="ru-RU" altLang="ru-RU" sz="17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ru-RU" sz="27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3379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76FD90-14E6-45C6-A241-669ACF5561A8}" type="slidenum">
              <a:rPr lang="ru-RU" altLang="ru-RU" sz="1000" b="0" smtClean="0">
                <a:latin typeface="Garamond" pitchFamily="18" charset="0"/>
              </a:rPr>
              <a:pPr/>
              <a:t>19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FFC000"/>
                </a:solidFill>
              </a:rPr>
              <a:t>концепция</a:t>
            </a: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</a:p>
        </p:txBody>
      </p:sp>
      <p:sp>
        <p:nvSpPr>
          <p:cNvPr id="11266" name="Объект 1"/>
          <p:cNvSpPr>
            <a:spLocks noGrp="1"/>
          </p:cNvSpPr>
          <p:nvPr>
            <p:ph idx="1"/>
          </p:nvPr>
        </p:nvSpPr>
        <p:spPr>
          <a:xfrm>
            <a:off x="1403350" y="2565400"/>
            <a:ext cx="6572250" cy="339566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Концепция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«Нулевой травматизм» </a:t>
            </a: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разработана Международной ассоциацией социального обеспечения (МАСО) и запущена в Сингапуре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4 сентября 2017 года на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XXI Всемирном конгрессе по безопасности и гигиене труда.</a:t>
            </a:r>
          </a:p>
        </p:txBody>
      </p:sp>
      <p:sp>
        <p:nvSpPr>
          <p:cNvPr id="16388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63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D1CBF05-DA78-430F-ACD2-CD0F15494DAC}" type="slidenum">
              <a:rPr lang="ru-RU" altLang="ru-RU" sz="1000" smtClean="0">
                <a:solidFill>
                  <a:schemeClr val="tx2"/>
                </a:solidFill>
              </a:rPr>
              <a:pPr/>
              <a:t>2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2988" y="2322513"/>
            <a:ext cx="7058025" cy="37766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</a:rPr>
              <a:t>ЗОЛОТОЕ ПРАВИЛО № 7: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</a:rPr>
              <a:t>ИНВЕСТИРОВАТЬ В КАДРЫ – МОТИВИРОВАТЬ ПОСРЕДСТВОМ УЧАСТИЯ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br>
              <a:rPr lang="ru-RU" sz="21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«Мотивируйте своих работников, привлекая их к решению всех вопросов охраны труда. Эти инвестиции окупаются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!»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стратегия «Vision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Zero»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buFont typeface="Symbol" panose="05050102010706020507" pitchFamily="18" charset="2"/>
              <a:buNone/>
              <a:defRPr/>
            </a:pPr>
            <a:endParaRPr lang="ru-RU" sz="2700" b="1" dirty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820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482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A4AAAB0-F035-4EBC-945D-C274EA36CFA8}" type="slidenum">
              <a:rPr lang="ru-RU" altLang="ru-RU" sz="1000" smtClean="0">
                <a:solidFill>
                  <a:schemeClr val="tx2"/>
                </a:solidFill>
              </a:rPr>
              <a:pPr/>
              <a:t>20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765175"/>
            <a:ext cx="6799263" cy="1446213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2349500"/>
            <a:ext cx="6799262" cy="3743325"/>
          </a:xfrm>
        </p:spPr>
        <p:txBody>
          <a:bodyPr rtlCol="0">
            <a:normAutofit/>
          </a:bodyPr>
          <a:lstStyle/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ЗОЛОТОЕ ПРАВИЛО № 7: 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</a:rPr>
              <a:t>ИНВЕСТИРОВАТЬ В КАДРЫ – МОТИВИРОВАТЬ ПОСРЕДСТВОМ УЧАСТИЯ</a:t>
            </a:r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buFont typeface="Symbol" panose="05050102010706020507" pitchFamily="18" charset="2"/>
              <a:buNone/>
              <a:defRPr/>
            </a:pPr>
            <a:endParaRPr lang="ru-RU" sz="1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Если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с работником советуются, например, когда оцениваются риски или разрабатываются рабочие инструкции, он активнее стремится следовать правилам.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/>
              <a:t>.</a:t>
            </a:r>
          </a:p>
        </p:txBody>
      </p:sp>
      <p:sp>
        <p:nvSpPr>
          <p:cNvPr id="3584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C581B14-AAEB-449E-8DAF-E25EA53769A9}" type="slidenum">
              <a:rPr lang="ru-RU" altLang="ru-RU" sz="1000" b="0" smtClean="0">
                <a:latin typeface="Garamond" pitchFamily="18" charset="0"/>
              </a:rPr>
              <a:pPr/>
              <a:t>21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C000"/>
                </a:solidFill>
              </a:rPr>
              <a:t>концепция</a:t>
            </a: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971550" y="2378075"/>
            <a:ext cx="3995738" cy="36068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Руководство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 реализации концепции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«Vision Zero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» МАСО,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включающее семь «золотых правил» - практический инструмент управления в целях развития культуры безопасности и гигиены труда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6868" name="Объект 6" descr="Картинки по запросу нулевой травматизм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2354263"/>
            <a:ext cx="3095625" cy="3606800"/>
          </a:xfrm>
        </p:spPr>
      </p:pic>
      <p:sp>
        <p:nvSpPr>
          <p:cNvPr id="36869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  <a:p>
            <a:endParaRPr lang="ru-RU" altLang="ru-RU" sz="1000" smtClean="0">
              <a:solidFill>
                <a:schemeClr val="tx2"/>
              </a:solidFill>
            </a:endParaRPr>
          </a:p>
        </p:txBody>
      </p:sp>
      <p:sp>
        <p:nvSpPr>
          <p:cNvPr id="3687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EA14ED7-A588-48A2-9BCF-2DC50B0F3D7D}" type="slidenum">
              <a:rPr lang="ru-RU" altLang="ru-RU" sz="1000" smtClean="0">
                <a:solidFill>
                  <a:schemeClr val="tx2"/>
                </a:solidFill>
              </a:rPr>
              <a:pPr/>
              <a:t>22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Заголовок 2"/>
          <p:cNvSpPr>
            <a:spLocks noGrp="1"/>
          </p:cNvSpPr>
          <p:nvPr>
            <p:ph type="title"/>
          </p:nvPr>
        </p:nvSpPr>
        <p:spPr>
          <a:xfrm>
            <a:off x="1116013" y="836613"/>
            <a:ext cx="6985000" cy="1368425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800" b="1" dirty="0" smtClean="0">
                <a:solidFill>
                  <a:srgbClr val="FF0000"/>
                </a:solidFill>
              </a:rPr>
              <a:t>ОХРАНА ТРУДА – БОЛЬШЕ, </a:t>
            </a:r>
            <a:br>
              <a:rPr lang="ru-RU" altLang="ru-RU" sz="3800" b="1" dirty="0" smtClean="0">
                <a:solidFill>
                  <a:srgbClr val="FF0000"/>
                </a:solidFill>
              </a:rPr>
            </a:br>
            <a:r>
              <a:rPr lang="ru-RU" altLang="ru-RU" sz="3800" b="1" dirty="0" smtClean="0">
                <a:solidFill>
                  <a:srgbClr val="FF0000"/>
                </a:solidFill>
              </a:rPr>
              <a:t>ЧЕМ ПРОСТО ОХРАНА ТРУДА</a:t>
            </a:r>
            <a:endParaRPr lang="ru-RU" altLang="ru-RU" sz="3800" dirty="0" smtClean="0">
              <a:solidFill>
                <a:srgbClr val="FF0000"/>
              </a:solidFill>
            </a:endParaRPr>
          </a:p>
        </p:txBody>
      </p:sp>
      <p:sp>
        <p:nvSpPr>
          <p:cNvPr id="28674" name="Объект 1"/>
          <p:cNvSpPr>
            <a:spLocks noGrp="1"/>
          </p:cNvSpPr>
          <p:nvPr>
            <p:ph idx="1"/>
          </p:nvPr>
        </p:nvSpPr>
        <p:spPr>
          <a:xfrm>
            <a:off x="1208088" y="2420938"/>
            <a:ext cx="6769100" cy="35401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3100" b="1" dirty="0" smtClean="0">
                <a:solidFill>
                  <a:schemeClr val="accent5">
                    <a:lumMod val="50000"/>
                  </a:schemeClr>
                </a:solidFill>
              </a:rPr>
              <a:t>«Инвестиции </a:t>
            </a:r>
            <a:r>
              <a:rPr lang="ru-RU" altLang="ru-RU" sz="3100" b="1" dirty="0">
                <a:solidFill>
                  <a:schemeClr val="accent5">
                    <a:lumMod val="50000"/>
                  </a:schemeClr>
                </a:solidFill>
              </a:rPr>
              <a:t>в охрану труда позволяют избежать человеческих страданий и защитить самое ценное, что у нас есть, – нашу жизнь, наше здоровье и благополучие</a:t>
            </a:r>
            <a:r>
              <a:rPr lang="ru-RU" altLang="ru-RU" sz="3100" b="1" dirty="0" smtClean="0">
                <a:solidFill>
                  <a:schemeClr val="accent5">
                    <a:lumMod val="50000"/>
                  </a:schemeClr>
                </a:solidFill>
              </a:rPr>
              <a:t>.» 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altLang="ru-RU" sz="3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2200" dirty="0">
                <a:solidFill>
                  <a:schemeClr val="accent5">
                    <a:lumMod val="50000"/>
                  </a:schemeClr>
                </a:solidFill>
              </a:rPr>
              <a:t>генеральный секретарь МАСО </a:t>
            </a:r>
            <a:r>
              <a:rPr lang="ru-RU" altLang="ru-RU" sz="2200" dirty="0" err="1">
                <a:solidFill>
                  <a:schemeClr val="accent5">
                    <a:lumMod val="50000"/>
                  </a:schemeClr>
                </a:solidFill>
              </a:rPr>
              <a:t>Ханс</a:t>
            </a:r>
            <a:r>
              <a:rPr lang="ru-RU" altLang="ru-RU" sz="2200" dirty="0">
                <a:solidFill>
                  <a:schemeClr val="accent5">
                    <a:lumMod val="50000"/>
                  </a:schemeClr>
                </a:solidFill>
              </a:rPr>
              <a:t>-Хорст </a:t>
            </a:r>
            <a:r>
              <a:rPr lang="ru-RU" altLang="ru-RU" sz="2200" dirty="0" err="1">
                <a:solidFill>
                  <a:schemeClr val="accent5">
                    <a:lumMod val="50000"/>
                  </a:schemeClr>
                </a:solidFill>
              </a:rPr>
              <a:t>Конколевски</a:t>
            </a:r>
            <a:endParaRPr lang="ru-RU" altLang="ru-RU" sz="2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altLang="ru-RU" sz="3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altLang="ru-RU" sz="3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Bef>
                <a:spcPct val="0"/>
              </a:spcBef>
              <a:buFont typeface="Symbol" panose="05050102010706020507" pitchFamily="18" charset="2"/>
              <a:buNone/>
              <a:defRPr/>
            </a:pPr>
            <a:endParaRPr lang="ru-RU" altLang="ru-RU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89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789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6E6D645-AC0F-4697-8536-D4689DFEC158}" type="slidenum">
              <a:rPr lang="ru-RU" altLang="ru-RU" sz="1000" smtClean="0">
                <a:solidFill>
                  <a:schemeClr val="tx2"/>
                </a:solidFill>
              </a:rPr>
              <a:pPr/>
              <a:t>23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1211263" y="765175"/>
            <a:ext cx="6799262" cy="475205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smtClean="0">
                <a:ln>
                  <a:noFill/>
                </a:ln>
                <a:solidFill>
                  <a:srgbClr val="FF0000"/>
                </a:solidFill>
              </a:rPr>
              <a:t>Неделя нулевого травматизма в подчинённых организациях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/>
              <a:t>.</a:t>
            </a:r>
          </a:p>
        </p:txBody>
      </p:sp>
      <p:sp>
        <p:nvSpPr>
          <p:cNvPr id="4096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2BD5C9-4012-4FEE-AF89-EE43E70C0B49}" type="slidenum">
              <a:rPr lang="ru-RU" altLang="ru-RU" sz="1000" b="0" smtClean="0">
                <a:latin typeface="Garamond" pitchFamily="18" charset="0"/>
              </a:rPr>
              <a:pPr/>
              <a:t>24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ru-RU" sz="2000" b="1" dirty="0" smtClean="0">
                <a:ln>
                  <a:noFill/>
                </a:ln>
                <a:solidFill>
                  <a:srgbClr val="FF0000"/>
                </a:solidFill>
              </a:rPr>
              <a:t>п.17 приложения 7 Государственной программы «Рынок труда и содействие занятости» на 2021-2025 годы.</a:t>
            </a:r>
            <a:br>
              <a:rPr lang="ru-RU" sz="2000" b="1" dirty="0" smtClean="0">
                <a:ln>
                  <a:noFill/>
                </a:ln>
                <a:solidFill>
                  <a:srgbClr val="FF0000"/>
                </a:solidFill>
              </a:rPr>
            </a:br>
            <a:r>
              <a:rPr lang="ru-RU" sz="1600" b="1" i="1" dirty="0" smtClean="0">
                <a:ln>
                  <a:noFill/>
                </a:ln>
                <a:solidFill>
                  <a:srgbClr val="FF0000"/>
                </a:solidFill>
              </a:rPr>
              <a:t>Постановление Совета Министров Республики Беларусь от 30 декабря 2020 года № 777</a:t>
            </a:r>
            <a:endParaRPr lang="ru-RU" sz="1600" b="1" i="1" dirty="0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348880"/>
            <a:ext cx="6799262" cy="361218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3200" b="1" dirty="0" smtClean="0">
                <a:solidFill>
                  <a:srgbClr val="FF0000"/>
                </a:solidFill>
              </a:rPr>
              <a:t>«Органы государственного управления проводят не реже одного раза в год в 2021 году мероприятие «Неделя нулевого травматизма» в подчинённых организациях».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25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n>
                  <a:noFill/>
                </a:ln>
                <a:solidFill>
                  <a:srgbClr val="FF0000"/>
                </a:solidFill>
              </a:rPr>
              <a:t>ЦЕЛЬ ПРОВЕДЕНИЯ НЕДЕЛИ НУЛЕВОГО ТРАВМАТИЗМА</a:t>
            </a:r>
            <a:endParaRPr lang="ru-RU" sz="1600" b="1" i="1" dirty="0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348880"/>
            <a:ext cx="6799262" cy="361218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 smtClean="0">
                <a:solidFill>
                  <a:srgbClr val="FF0000"/>
                </a:solidFill>
              </a:rPr>
              <a:t>Обеспечение безопасности и здоровья работников на рабочих местах, предотвращения случаев производственного травматизма в организациях </a:t>
            </a:r>
            <a:r>
              <a:rPr lang="ru-RU" altLang="ru-RU" sz="2000" b="1" i="1" dirty="0" smtClean="0">
                <a:solidFill>
                  <a:srgbClr val="FF0000"/>
                </a:solidFill>
              </a:rPr>
              <a:t>(НЕДОПУЩЕНИЯ НИ ОДНОГО СЛУЧАЯ ТРАВМИРОВАНИЯ В ОРГАНИЗАЦИЯХ В ЭТОТ ПЕРИОД)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путем оперативного выявления нарушений норм охраны труда и применения мер по их устранению.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000" b="1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 smtClean="0">
                <a:solidFill>
                  <a:srgbClr val="FF0000"/>
                </a:solidFill>
              </a:rPr>
              <a:t>Период проведения Недели трудового травматизма определяется руководителем органа государственного управления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26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84976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n>
                  <a:noFill/>
                </a:ln>
                <a:solidFill>
                  <a:srgbClr val="FF0000"/>
                </a:solidFill>
              </a:rPr>
              <a:t>ЦЕЛЬ ПРОВЕДЕНИЯ НЕДЕЛИ НУЛЕВОГО ТРАВМАТИЗМА</a:t>
            </a:r>
            <a:endParaRPr lang="ru-RU" sz="1600" b="1" i="1" dirty="0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348880"/>
            <a:ext cx="6799262" cy="361218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3000" b="1" dirty="0" smtClean="0">
                <a:solidFill>
                  <a:srgbClr val="FF0000"/>
                </a:solidFill>
              </a:rPr>
              <a:t>Проведение Недели нулевого травматизма в организациях является дополнительным мероприятием к ежедневной работе по охране труда и одним из эффективных способов контроля за соблюдением законодательства об охране труда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27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81115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n>
                  <a:noFill/>
                </a:ln>
                <a:solidFill>
                  <a:srgbClr val="FF0000"/>
                </a:solidFill>
              </a:rPr>
              <a:t>ПРИНЦИПЫ ПРОВЕДЕНИЯ НЕДЕЛИ </a:t>
            </a:r>
            <a:br>
              <a:rPr lang="ru-RU" sz="2000" b="1" dirty="0" smtClean="0">
                <a:ln>
                  <a:noFill/>
                </a:ln>
                <a:solidFill>
                  <a:srgbClr val="FF0000"/>
                </a:solidFill>
              </a:rPr>
            </a:br>
            <a:r>
              <a:rPr lang="ru-RU" sz="2000" b="1" dirty="0" smtClean="0">
                <a:ln>
                  <a:noFill/>
                </a:ln>
                <a:solidFill>
                  <a:srgbClr val="FF0000"/>
                </a:solidFill>
              </a:rPr>
              <a:t>НУЛЕВОГО ТРАВМАТИЗМА:</a:t>
            </a:r>
            <a:endParaRPr lang="ru-RU" sz="1600" b="1" i="1" dirty="0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348880"/>
            <a:ext cx="6799262" cy="361218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altLang="ru-RU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приоритет жизни работника и его здоровье;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ответственность руководителя и каждого работника за безопасность и соблюдение требований по охране 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вовлечение работников в обеспечение безопасных условий и охраны труда;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оценка и управление рисками на производстве;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обучение и информирование работников по вопросам охраны труда. </a:t>
            </a:r>
            <a:endParaRPr lang="ru-RU" altLang="ru-RU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28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1105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n>
                  <a:noFill/>
                </a:ln>
                <a:solidFill>
                  <a:srgbClr val="FF0000"/>
                </a:solidFill>
              </a:rPr>
              <a:t>ОСНОВНЫЕ МЕРОПРИЯТИЯ ПРИ ПРОВЕДЕНИИ НЕДЕЛИ НУЛЕВОГО ТРАВМАТИЗМА:</a:t>
            </a:r>
            <a:endParaRPr lang="ru-RU" sz="1600" b="1" i="1" dirty="0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132856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обеспечение соответствия оборудования и процессов производства требованиям по охране 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обеспечение безопасности работников на рабочих местах;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обеспечение работников средствами индивидуальной защиты, санитарно-бытовыми помещениями, смывающими и обезвреживающими средствами;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обучение безопасным методам и приёмам выполнения работ, проведение инструктажа, стажировки и проверки знаний по вопросам охраны 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организация контроля за состоянием условий труда на рабочих местах, а также за правильностью применения средств индивидуальной защиты;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проведение Дней охраны труда, смотров-конкурсов, семинаров , совещаний и иных мероприятий по вопросам охраны труда.</a:t>
            </a:r>
            <a:endParaRPr lang="ru-RU" altLang="ru-RU" sz="1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29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31282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rgbClr val="FFC000"/>
                </a:solidFill>
              </a:rPr>
              <a:t>концепция</a:t>
            </a: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</a:p>
        </p:txBody>
      </p:sp>
      <p:sp>
        <p:nvSpPr>
          <p:cNvPr id="11266" name="Объект 1"/>
          <p:cNvSpPr>
            <a:spLocks noGrp="1"/>
          </p:cNvSpPr>
          <p:nvPr>
            <p:ph idx="1"/>
          </p:nvPr>
        </p:nvSpPr>
        <p:spPr>
          <a:xfrm>
            <a:off x="1403350" y="2565400"/>
            <a:ext cx="6572250" cy="339566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2800" b="1" u="sng" dirty="0" smtClean="0">
                <a:solidFill>
                  <a:schemeClr val="accent5">
                    <a:lumMod val="50000"/>
                  </a:schemeClr>
                </a:solidFill>
              </a:rPr>
              <a:t>19 декабря 2018 </a:t>
            </a:r>
            <a:r>
              <a:rPr lang="ru-RU" altLang="ru-RU" sz="2600" b="1" dirty="0" smtClean="0">
                <a:solidFill>
                  <a:schemeClr val="accent5">
                    <a:lumMod val="50000"/>
                  </a:schemeClr>
                </a:solidFill>
              </a:rPr>
              <a:t>г. заключено Генеральное соглашение между Правительством Республики Беларусь и республиканскими объединениями нанимателей и профсоюзов на 2019-2021 годы. Эта дата считается стартом кампании в поддержку Концепции «нулевого травматизма» в Республике Беларусь.</a:t>
            </a:r>
            <a:endParaRPr lang="ru-RU" altLang="ru-RU" sz="2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388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63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D1CBF05-DA78-430F-ACD2-CD0F15494DAC}" type="slidenum">
              <a:rPr lang="ru-RU" altLang="ru-RU" sz="1000" smtClean="0">
                <a:solidFill>
                  <a:schemeClr val="tx2"/>
                </a:solidFill>
              </a:rPr>
              <a:pPr/>
              <a:t>3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57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n>
                  <a:noFill/>
                </a:ln>
                <a:solidFill>
                  <a:srgbClr val="FF0000"/>
                </a:solidFill>
              </a:rPr>
              <a:t>ИТОГИ ПРОВЕДЕНИИ НЕДЕЛИ НУЛЕВОГО ТРАВМАТИЗМА:</a:t>
            </a:r>
            <a:endParaRPr lang="ru-RU" sz="1600" b="1" i="1" dirty="0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132856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1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1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По итогам проведения Недели нулевого травматизма в организациях проводятся совещания (собрания) с участием руководителей, специалистов, работников служб охраны труда, представителей профсоюзов с составлением соответствующего протокола (акта).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1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 протоколе (акте) отражаются итоги проведения Недели нулевого травматизма, нарушения, повлекшие несчастные случаи на производстве и другие, выявленные в ходе проведения Недели нулевого травматизма, лица, ответственные за устранение выявленных нарушений, а также сроки устранения.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30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7207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1196752"/>
            <a:ext cx="6799262" cy="446449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1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КОНЦЕПЦИЯ "НУЛЕВОЙ ТРАВМАТИЗМ" (VISION ZERO) В СИСТЕМЕ УПРАВЛЕНИЯ ОХРАНЫ ТРУДА</a:t>
            </a:r>
            <a:endParaRPr lang="ru-RU" altLang="ru-RU" sz="36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31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43561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>
                <a:ln>
                  <a:noFill/>
                </a:ln>
                <a:solidFill>
                  <a:srgbClr val="FF0000"/>
                </a:solidFill>
              </a:rPr>
              <a:t>КОНЦЕПЦИЯ "НУЛЕВОЙ ТРАВМАТИЗМ" (VISION ZERO) В СИСТЕМЕ УПРАВЛЕНИЯ ОХРАНЫ 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132856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1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Концепция "Нулевой травматизм" (</a:t>
            </a:r>
            <a:r>
              <a:rPr lang="ru-RU" altLang="ru-RU" sz="21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Vision</a:t>
            </a:r>
            <a:r>
              <a:rPr lang="ru-RU" altLang="ru-RU" sz="2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21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Zero</a:t>
            </a:r>
            <a:r>
              <a:rPr lang="ru-RU" altLang="ru-RU" sz="2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 содержит практический инструмент управления. Таким инструментом является Руководство по реализации Концепции </a:t>
            </a:r>
            <a:r>
              <a:rPr lang="ru-RU" altLang="ru-RU" sz="21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Vision</a:t>
            </a:r>
            <a:r>
              <a:rPr lang="ru-RU" altLang="ru-RU" sz="2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21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Zero</a:t>
            </a:r>
            <a:r>
              <a:rPr lang="ru-RU" altLang="ru-RU" sz="21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, включающее семь "золотых правил", реализация которых будет способствовать нанимателю в снижении показателей производственного травматизма и профессиональной заболеваемости.</a:t>
            </a:r>
            <a:endParaRPr lang="ru-RU" altLang="ru-RU" sz="21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32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9259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b="1" dirty="0">
                <a:ln>
                  <a:noFill/>
                </a:ln>
                <a:solidFill>
                  <a:srgbClr val="FF0000"/>
                </a:solidFill>
              </a:rPr>
              <a:t>Правило N 1 "Стать лидером - показать приверженность принципам"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132856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1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Реализация Правила N 1 достигается путем: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личного участия нанимателя в проведении Дней охраны 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включения вопросов состояния условий и охраны труда в повестки совещаний, проводимых с руководителем организации с заслушиванием руководителей структурных подразделений о состоянии охраны труда в структурных подразделениях организации.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33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6561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b="1" dirty="0">
                <a:ln>
                  <a:noFill/>
                </a:ln>
                <a:solidFill>
                  <a:srgbClr val="FF0000"/>
                </a:solidFill>
              </a:rPr>
              <a:t>Правило N 2 "Выявлять угрозы - контролировать риски"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132856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1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Реализация Правила N 2 достигается путем: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создания службы охраны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назначения должностных лиц, ответственных за организацию охраны труда и осуществление контроля за соблюдением работниками требований по охране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проведения аттестации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рабочих </a:t>
            </a: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мест по условиям труда, периодических (в течение трудовой деятельности) обязательных медицинских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осмотров;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организации расследования несчастных случаев на производстве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осуществления контроля за соблюдением работниками требований по охране труда.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34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47355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b="1" dirty="0">
                <a:ln>
                  <a:noFill/>
                </a:ln>
                <a:solidFill>
                  <a:srgbClr val="FF0000"/>
                </a:solidFill>
              </a:rPr>
              <a:t>Правило N 3 "Определять цели - разрабатывать программы"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132856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1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Реализация Правила N 3 достигается путем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разработки </a:t>
            </a: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планов мероприятий по охране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труда, по </a:t>
            </a: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улучшению условий труда на рабочих местах с вредными и (или) опасными условиями 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выделения в необходимых объемах финансовых средств, оборудования и материалов для осуществления мероприятий по улучшению условий и охраны труда, предусмотренных коллективным договором, соглашениями, планами мероприятий по охране труда, по улучшению условий труда на рабочих местах с вредными и (или) опасными условиями труда.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35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2149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700" b="1" dirty="0">
                <a:ln>
                  <a:noFill/>
                </a:ln>
                <a:solidFill>
                  <a:srgbClr val="FF0000"/>
                </a:solidFill>
              </a:rPr>
              <a:t>Правило N 4 "Создать систему безопасности и гигиены труда - достичь высокого уровня организации"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171" y="2132856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Реализация </a:t>
            </a: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Правила N 4 достигается путем: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внедрения систем управления охраной 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обеспечения наличия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нормативных правовых </a:t>
            </a: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актов, в том числе технических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нормативных правовых </a:t>
            </a: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актов по вопросам условий и охраны труда, сфера действия которых распространяется на организацию, и локальных правовых актов по вопросам условий и охраны 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выполнения требований (предписаний) контролирующих (надзорных органов) в установленные сроки;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систематического информирования работников о состоянии условий и охраны труда на рабочих местах, существующем риске повреждения </a:t>
            </a:r>
            <a:r>
              <a:rPr lang="ru-RU" alt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здоровья.</a:t>
            </a:r>
            <a:endParaRPr lang="ru-RU" altLang="ru-RU" sz="2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sz="2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36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42900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700" b="1" dirty="0">
                <a:ln>
                  <a:noFill/>
                </a:ln>
                <a:solidFill>
                  <a:srgbClr val="FF0000"/>
                </a:solidFill>
              </a:rPr>
              <a:t>Правило N 5 "Обеспечивать безопасность и гигиену на рабочих местах при работе со станками и оборудованием"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2151203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Реализация Правила N 5 достигается путем: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обеспечения работников </a:t>
            </a:r>
            <a:r>
              <a:rPr lang="ru-RU" altLang="ru-RU" sz="19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специальными средствами </a:t>
            </a:r>
            <a:r>
              <a:rPr lang="ru-RU" altLang="ru-RU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индивидуальной защиты;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обеспечения работников смывающими и обезвреживающими средствами;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проведения испытаний и проверок исправности средств индивидуальной защиты;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нанесения на производственное </a:t>
            </a:r>
            <a:r>
              <a:rPr lang="ru-RU" altLang="ru-RU" sz="19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оборудование и </a:t>
            </a:r>
            <a:r>
              <a:rPr lang="ru-RU" altLang="ru-RU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на другие объекты сигнальных цветов и знаков безопасности</a:t>
            </a:r>
            <a:r>
              <a:rPr lang="ru-RU" altLang="ru-RU" sz="19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механизации и автоматизации технологических процессов</a:t>
            </a:r>
            <a:r>
              <a:rPr lang="ru-RU" altLang="ru-RU" sz="19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19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обеспечения безопасности при эксплуатации территории, капитальных строений (зданий, сооружений), изолированных помещений, оборудования, ведении технологических </a:t>
            </a:r>
            <a:r>
              <a:rPr lang="ru-RU" altLang="ru-RU" sz="19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процессов.</a:t>
            </a:r>
            <a:endParaRPr lang="ru-RU" altLang="ru-RU" sz="19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37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65279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700" b="1" dirty="0">
                <a:ln>
                  <a:noFill/>
                </a:ln>
                <a:solidFill>
                  <a:srgbClr val="FF0000"/>
                </a:solidFill>
              </a:rPr>
              <a:t>Правило N 6 "Повышать квалификацию - развивать профессиональные навыки"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2151203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Реализация </a:t>
            </a: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Правила N 6 достигается путем: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проведения инструктажей по вопросам охраны труда (вводного, первичного инструктажей на рабочем месте, повторного, внепланового, целевого);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обучения по вопросам охраны труда работающих при подготовке, переподготовке, повышении квалификации, на курсах дополнительного образования взрослых.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38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87629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700" b="1" dirty="0">
                <a:ln>
                  <a:noFill/>
                </a:ln>
                <a:solidFill>
                  <a:srgbClr val="FF0000"/>
                </a:solidFill>
              </a:rPr>
              <a:t>Правило N 7 "Инвестировать в кадры - мотивировать посредством участия"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2151203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Реализация Правила N 7 достигается путем: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проведения смотров-конкурсов на лучшую организацию работы по охране труда среди структурных подразделений, других смотров-конкурсов, направленных на пропаганду безопасных условий труда;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морального и материального поощрения работников за обеспечение охраны труда.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39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15763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C000"/>
                </a:solidFill>
              </a:rPr>
              <a:t>концепция</a:t>
            </a: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290" name="Объект 1"/>
          <p:cNvSpPr>
            <a:spLocks noGrp="1"/>
          </p:cNvSpPr>
          <p:nvPr>
            <p:ph idx="1"/>
          </p:nvPr>
        </p:nvSpPr>
        <p:spPr>
          <a:xfrm>
            <a:off x="1176338" y="2398713"/>
            <a:ext cx="6924675" cy="3841750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</a:rPr>
              <a:t>Жизнь священна, и у каждого человека есть право вернуться домой живым после работы. </a:t>
            </a: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r>
              <a:rPr lang="ru-RU" altLang="ru-RU" sz="3000" b="1" dirty="0">
                <a:solidFill>
                  <a:schemeClr val="accent5">
                    <a:lumMod val="50000"/>
                  </a:schemeClr>
                </a:solidFill>
              </a:rPr>
              <a:t>От того, каким будет будущее сферы охраны труда, без сомнения, зависит жизнь как нынешнего, так и следующего поколений».</a:t>
            </a: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</a:rPr>
              <a:t>генеральный секретарь МАСО </a:t>
            </a:r>
            <a:r>
              <a:rPr lang="ru-RU" altLang="ru-RU" dirty="0" err="1">
                <a:solidFill>
                  <a:schemeClr val="accent5">
                    <a:lumMod val="50000"/>
                  </a:schemeClr>
                </a:solidFill>
              </a:rPr>
              <a:t>Ханс</a:t>
            </a: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</a:rPr>
              <a:t>-Хорст </a:t>
            </a:r>
            <a:r>
              <a:rPr lang="ru-RU" altLang="ru-RU" dirty="0" err="1" smtClean="0">
                <a:solidFill>
                  <a:schemeClr val="accent5">
                    <a:lumMod val="50000"/>
                  </a:schemeClr>
                </a:solidFill>
              </a:rPr>
              <a:t>Конколевски</a:t>
            </a:r>
            <a:endParaRPr lang="ru-RU" altLang="ru-RU" dirty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412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4900613" y="6140450"/>
            <a:ext cx="37861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..</a:t>
            </a:r>
          </a:p>
        </p:txBody>
      </p:sp>
      <p:sp>
        <p:nvSpPr>
          <p:cNvPr id="1741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1DA8087-4C2F-4FEF-83C9-A5536726415A}" type="slidenum">
              <a:rPr lang="ru-RU" altLang="ru-RU" sz="1000" smtClean="0">
                <a:solidFill>
                  <a:schemeClr val="tx2"/>
                </a:solidFill>
              </a:rPr>
              <a:pPr/>
              <a:t>4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85" y="915989"/>
            <a:ext cx="6799262" cy="10849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700" b="1" dirty="0" smtClean="0">
                <a:ln>
                  <a:noFill/>
                </a:ln>
                <a:solidFill>
                  <a:srgbClr val="FF0000"/>
                </a:solidFill>
              </a:rPr>
              <a:t>Базовая организация по продвижению Концепции «нулевого травматизма» </a:t>
            </a:r>
            <a:endParaRPr lang="ru-RU" sz="2700" b="1" dirty="0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2151203"/>
            <a:ext cx="6799262" cy="410760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endParaRPr lang="ru-RU" altLang="ru-RU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/>
              <a:buNone/>
              <a:defRPr/>
            </a:pPr>
            <a:r>
              <a:rPr lang="ru-RU" alt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Государственное учреждение образования «Станьковская средняя школа имени Марата </a:t>
            </a:r>
            <a:r>
              <a:rPr lang="ru-RU" altLang="ru-RU" sz="44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Казея</a:t>
            </a:r>
            <a:r>
              <a:rPr lang="ru-RU" altLang="ru-RU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»</a:t>
            </a:r>
            <a:endParaRPr lang="ru-RU" altLang="ru-RU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F4B2DD-2038-4159-8A21-A0190D65D2F1}" type="slidenum">
              <a:rPr lang="ru-RU" altLang="ru-RU" sz="1000" b="0" smtClean="0">
                <a:latin typeface="Garamond" pitchFamily="18" charset="0"/>
              </a:rPr>
              <a:pPr/>
              <a:t>40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64179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764704"/>
            <a:ext cx="6799262" cy="539162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Документы:</a:t>
            </a:r>
          </a:p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Письмо Министерства труда и социальной защиты Республики Беларусь «О проведении Недели нулевого травматизма в подчинённых организациях от 04.05.2021 № 7-1-9/1266П</a:t>
            </a:r>
          </a:p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Письмо Федерации профсоюзов Беларуси «О проведении Недели нулевого травматизма» от 12.05.2021 № 10-12/47</a:t>
            </a:r>
          </a:p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Концепция «Нулевой травматизм» (</a:t>
            </a:r>
            <a:r>
              <a:rPr lang="en-US" sz="1600" dirty="0" smtClean="0">
                <a:solidFill>
                  <a:srgbClr val="FF0000"/>
                </a:solidFill>
              </a:rPr>
              <a:t>VISION ZERO) </a:t>
            </a:r>
            <a:r>
              <a:rPr lang="ru-RU" sz="1600" dirty="0" smtClean="0">
                <a:solidFill>
                  <a:srgbClr val="FF0000"/>
                </a:solidFill>
              </a:rPr>
              <a:t>в системе управления охраны труда (Методические материалы)</a:t>
            </a:r>
          </a:p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Анкета (Чек-лист анализа) степени реализации семи золотых правил Концепции «нулевого травматизма» (</a:t>
            </a:r>
            <a:r>
              <a:rPr lang="en-US" sz="1600" dirty="0" smtClean="0">
                <a:solidFill>
                  <a:srgbClr val="FF0000"/>
                </a:solidFill>
              </a:rPr>
              <a:t>Vision Zero) </a:t>
            </a:r>
            <a:r>
              <a:rPr lang="ru-RU" sz="1600" dirty="0" smtClean="0">
                <a:solidFill>
                  <a:srgbClr val="FF0000"/>
                </a:solidFill>
              </a:rPr>
              <a:t>в СУОТ</a:t>
            </a:r>
          </a:p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Постановление Президиума Минского областного комитета Белорусского профессионального союза работников образования и науки «О состоянии травматизма, повышении эффективности общественного контроля за соблюдением законодательства об охране труда в рамках требований Директивы Президента Республики Беларусь от 11.03.2004 № 1 «О мерах по укреплению общественной безопасности и дисциплины» за </a:t>
            </a:r>
            <a:r>
              <a:rPr lang="en-US" sz="1600" dirty="0" smtClean="0">
                <a:solidFill>
                  <a:srgbClr val="FF0000"/>
                </a:solidFill>
              </a:rPr>
              <a:t>III</a:t>
            </a:r>
            <a:r>
              <a:rPr lang="ru-RU" sz="1600" dirty="0" smtClean="0">
                <a:solidFill>
                  <a:srgbClr val="FF0000"/>
                </a:solidFill>
              </a:rPr>
              <a:t> квартал 2021 года» от 28.09.2021 № 10.267</a:t>
            </a:r>
          </a:p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Презентация «Концепция «нулевого травматизма» (</a:t>
            </a:r>
            <a:r>
              <a:rPr lang="en-US" sz="1600" dirty="0" err="1" smtClean="0">
                <a:solidFill>
                  <a:srgbClr val="FF0000"/>
                </a:solidFill>
              </a:rPr>
              <a:t>Viision</a:t>
            </a:r>
            <a:r>
              <a:rPr lang="en-US" sz="1600" dirty="0" smtClean="0">
                <a:solidFill>
                  <a:srgbClr val="FF0000"/>
                </a:solidFill>
              </a:rPr>
              <a:t> Zero)</a:t>
            </a:r>
            <a:endParaRPr lang="ru-RU" sz="16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sz="1500" dirty="0" smtClean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6443663" y="5876925"/>
            <a:ext cx="1149350" cy="279400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301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A7082F1-DDD1-4D30-9520-A1A0A2B0A811}" type="slidenum">
              <a:rPr lang="ru-RU" altLang="ru-RU" sz="1000" b="0" smtClean="0">
                <a:latin typeface="Garamond" pitchFamily="18" charset="0"/>
              </a:rPr>
              <a:pPr/>
              <a:t>41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30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338" y="764704"/>
            <a:ext cx="6799262" cy="539162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  <a:defRPr/>
            </a:pPr>
            <a:endParaRPr lang="be-BY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be-BY" sz="28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be-BY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be-BY" sz="2800" b="1" dirty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r>
              <a:rPr lang="be-BY" sz="32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sz="1500" dirty="0" smtClean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6443663" y="5876925"/>
            <a:ext cx="1149350" cy="279400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301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A7082F1-DDD1-4D30-9520-A1A0A2B0A811}" type="slidenum">
              <a:rPr lang="ru-RU" altLang="ru-RU" sz="1000" b="0" smtClean="0">
                <a:latin typeface="Garamond" pitchFamily="18" charset="0"/>
              </a:rPr>
              <a:pPr/>
              <a:t>42</a:t>
            </a:fld>
            <a:endParaRPr lang="ru-RU" altLang="ru-RU" sz="1000" b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1186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2"/>
          <p:cNvSpPr>
            <a:spLocks noGrp="1"/>
          </p:cNvSpPr>
          <p:nvPr>
            <p:ph type="title"/>
          </p:nvPr>
        </p:nvSpPr>
        <p:spPr>
          <a:xfrm>
            <a:off x="1258888" y="765175"/>
            <a:ext cx="6985000" cy="1284288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C000"/>
                </a:solidFill>
              </a:rPr>
              <a:t>концепция</a:t>
            </a: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314" name="Объект 1"/>
          <p:cNvSpPr>
            <a:spLocks noGrp="1"/>
          </p:cNvSpPr>
          <p:nvPr>
            <p:ph idx="1"/>
          </p:nvPr>
        </p:nvSpPr>
        <p:spPr>
          <a:xfrm>
            <a:off x="1079500" y="2432050"/>
            <a:ext cx="6985000" cy="352901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«Vision Zero» или «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Нулевой </a:t>
            </a: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травматизм»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это качественно </a:t>
            </a: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новый подход к организации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профилактики, объединяющий три направления –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безопасность,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2800" b="1" dirty="0" smtClean="0">
                <a:solidFill>
                  <a:srgbClr val="009900"/>
                </a:solidFill>
              </a:rPr>
              <a:t>гигиену труда (здоровья) 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altLang="ru-RU" sz="2800" b="1" dirty="0" smtClean="0">
                <a:solidFill>
                  <a:srgbClr val="0070C0"/>
                </a:solidFill>
              </a:rPr>
              <a:t>благополучие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работников на всех уровнях производства (работы).</a:t>
            </a:r>
            <a:endParaRPr lang="ru-RU" alt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436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B75A1B-D43F-4CD8-82C5-3C0E7F5B680E}" type="slidenum">
              <a:rPr lang="ru-RU" altLang="ru-RU" sz="1000" smtClean="0">
                <a:solidFill>
                  <a:schemeClr val="tx2"/>
                </a:solidFill>
              </a:rPr>
              <a:pPr/>
              <a:t>5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C000"/>
                </a:solidFill>
              </a:rPr>
              <a:t>концепция</a:t>
            </a: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338" name="Объект 1"/>
          <p:cNvSpPr>
            <a:spLocks noGrp="1"/>
          </p:cNvSpPr>
          <p:nvPr>
            <p:ph idx="1"/>
          </p:nvPr>
        </p:nvSpPr>
        <p:spPr>
          <a:xfrm>
            <a:off x="1176338" y="2492375"/>
            <a:ext cx="6799262" cy="36734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В основе нового подхода к обеспечению безопасности и гигиены труда - осознанная деятельность всех участников производственного процесса, начиная от собственника предприятия и заканчивая работниками, с целью предотвратить любые несчастные случаи на производстве</a:t>
            </a:r>
            <a:r>
              <a:rPr lang="ru-RU" altLang="ru-RU" sz="2600" b="1" dirty="0" smtClean="0">
                <a:solidFill>
                  <a:schemeClr val="accent5">
                    <a:lumMod val="50000"/>
                  </a:schemeClr>
                </a:solidFill>
              </a:rPr>
              <a:t>. </a:t>
            </a:r>
          </a:p>
        </p:txBody>
      </p:sp>
      <p:sp>
        <p:nvSpPr>
          <p:cNvPr id="20484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048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5D7926-6923-4424-88A7-19644513B4EA}" type="slidenum">
              <a:rPr lang="ru-RU" altLang="ru-RU" sz="1000" smtClean="0">
                <a:solidFill>
                  <a:schemeClr val="tx2"/>
                </a:solidFill>
              </a:rPr>
              <a:pPr/>
              <a:t>6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>
          <a:xfrm>
            <a:off x="1116013" y="765175"/>
            <a:ext cx="6769100" cy="1439863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концепции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</a:p>
        </p:txBody>
      </p:sp>
      <p:sp>
        <p:nvSpPr>
          <p:cNvPr id="15362" name="Объект 1"/>
          <p:cNvSpPr>
            <a:spLocks noGrp="1"/>
          </p:cNvSpPr>
          <p:nvPr>
            <p:ph idx="1"/>
          </p:nvPr>
        </p:nvSpPr>
        <p:spPr>
          <a:xfrm>
            <a:off x="1116013" y="2420938"/>
            <a:ext cx="7056437" cy="3744912"/>
          </a:xfrm>
        </p:spPr>
        <p:txBody>
          <a:bodyPr rtlCol="0">
            <a:normAutofit fontScale="85000" lnSpcReduction="10000"/>
          </a:bodyPr>
          <a:lstStyle/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altLang="ru-RU" sz="2200" b="1" dirty="0" smtClean="0">
                <a:solidFill>
                  <a:srgbClr val="FF0000"/>
                </a:solidFill>
              </a:rPr>
              <a:t>1</a:t>
            </a:r>
            <a:r>
              <a:rPr lang="ru-RU" altLang="ru-RU" sz="2600" b="1" dirty="0" smtClean="0">
                <a:solidFill>
                  <a:srgbClr val="FF0000"/>
                </a:solidFill>
              </a:rPr>
              <a:t>. Стать лидером – показать приверженность принципам.</a:t>
            </a:r>
          </a:p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altLang="ru-RU" sz="2600" b="1" dirty="0" smtClean="0">
                <a:solidFill>
                  <a:schemeClr val="accent2">
                    <a:lumMod val="75000"/>
                  </a:schemeClr>
                </a:solidFill>
              </a:rPr>
              <a:t>2. Выявлять угрозы – контролировать риски.</a:t>
            </a:r>
          </a:p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altLang="ru-RU" sz="2600" b="1" dirty="0" smtClean="0">
                <a:solidFill>
                  <a:schemeClr val="accent3">
                    <a:lumMod val="75000"/>
                  </a:schemeClr>
                </a:solidFill>
              </a:rPr>
              <a:t>3. Определять цели – разрабатывать программы. </a:t>
            </a:r>
          </a:p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altLang="ru-RU" sz="2600" b="1" dirty="0" smtClean="0">
                <a:solidFill>
                  <a:srgbClr val="002060"/>
                </a:solidFill>
              </a:rPr>
              <a:t>4. Создать систему безопасности и гигиены труда – достичь высокого уровня организации. </a:t>
            </a:r>
          </a:p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altLang="ru-RU" sz="2600" b="1" dirty="0" smtClean="0">
                <a:solidFill>
                  <a:schemeClr val="accent1">
                    <a:lumMod val="75000"/>
                  </a:schemeClr>
                </a:solidFill>
              </a:rPr>
              <a:t>5. Обеспечивать безопасность и гигиену на рабочих местах, при работе со станками и оборудованием. </a:t>
            </a:r>
          </a:p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altLang="ru-RU" sz="2600" b="1" dirty="0" smtClean="0">
                <a:solidFill>
                  <a:schemeClr val="accent1">
                    <a:lumMod val="75000"/>
                  </a:schemeClr>
                </a:solidFill>
              </a:rPr>
              <a:t>6. Повышать квалификацию – развивать профессиональные навыки. </a:t>
            </a:r>
          </a:p>
          <a:p>
            <a:pPr marL="1800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altLang="ru-RU" sz="2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7. Инвестировать в кадры – мотивировать посредством участия.</a:t>
            </a:r>
          </a:p>
        </p:txBody>
      </p:sp>
      <p:sp>
        <p:nvSpPr>
          <p:cNvPr id="21508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150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3538CBE-5990-41EE-9EB1-A2CE99B8809B}" type="slidenum">
              <a:rPr lang="ru-RU" altLang="ru-RU" sz="1000" smtClean="0">
                <a:solidFill>
                  <a:schemeClr val="tx2"/>
                </a:solidFill>
              </a:rPr>
              <a:pPr/>
              <a:t>7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450" y="2565400"/>
            <a:ext cx="6840538" cy="3560763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ЗОЛОТОЕ ПРАВИЛО № 1: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500" b="1" dirty="0" smtClean="0">
                <a:solidFill>
                  <a:srgbClr val="FF0000"/>
                </a:solidFill>
              </a:rPr>
              <a:t>СТАТЬ ЛИДЕРОМ – ПОКАЗАТЬ ПРИВЕРЖЕННОСТЬ ПРИНЦИПАМ</a:t>
            </a: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Лидерство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— это не только про руководителей, это про всех нас. 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buFont typeface="Symbol" panose="05050102010706020507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Мы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можем стать лидерами каждый на своем рабочем месте и нести личную ответственность за безопасность.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53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253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BB2A473-C023-4AFC-B0D5-9DFA016B4B24}" type="slidenum">
              <a:rPr lang="ru-RU" altLang="ru-RU" sz="1000" smtClean="0">
                <a:solidFill>
                  <a:schemeClr val="tx2"/>
                </a:solidFill>
              </a:rPr>
              <a:pPr/>
              <a:t>8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Заголовок 2"/>
          <p:cNvSpPr>
            <a:spLocks noGrp="1"/>
          </p:cNvSpPr>
          <p:nvPr>
            <p:ph type="title"/>
          </p:nvPr>
        </p:nvSpPr>
        <p:spPr>
          <a:xfrm>
            <a:off x="1176338" y="765175"/>
            <a:ext cx="6799262" cy="14541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Семь «золотых правил»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концепции 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>«Vision Zero»</a:t>
            </a:r>
            <a:endParaRPr lang="ru-RU" alt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00113" y="2565400"/>
            <a:ext cx="7343775" cy="3395663"/>
          </a:xfrm>
        </p:spPr>
        <p:txBody>
          <a:bodyPr rtlCol="0">
            <a:normAutofit/>
          </a:bodyPr>
          <a:lstStyle/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2000" b="1" dirty="0">
                <a:solidFill>
                  <a:srgbClr val="FF0000"/>
                </a:solidFill>
              </a:rPr>
              <a:t>ЗОЛОТОЕ ПРАВИЛО № 1: 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500" b="1" dirty="0">
                <a:solidFill>
                  <a:srgbClr val="FF0000"/>
                </a:solidFill>
              </a:rPr>
              <a:t>СТАТЬ ЛИДЕРОМ – ПОКАЗАТЬ ПРИВЕРЖЕННОСТЬ ПРИНЦИПАМ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800" b="1" u="sng" dirty="0" smtClean="0">
                <a:solidFill>
                  <a:schemeClr val="accent5">
                    <a:lumMod val="50000"/>
                  </a:schemeClr>
                </a:solidFill>
              </a:rPr>
              <a:t>Суть правила номер один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то, как поступают сами руководители разных уровней, с чем они мирятся и на чём настаивают, определяет норму поведения остальных работников.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556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00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355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92ABE29-D90A-4837-8B88-58899FDBDD31}" type="slidenum">
              <a:rPr lang="ru-RU" altLang="ru-RU" sz="1000" smtClean="0">
                <a:solidFill>
                  <a:schemeClr val="tx2"/>
                </a:solidFill>
              </a:rPr>
              <a:pPr/>
              <a:t>9</a:t>
            </a:fld>
            <a:endParaRPr lang="ru-RU" altLang="ru-RU" sz="1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3329</TotalTime>
  <Words>2202</Words>
  <Application>Microsoft Office PowerPoint</Application>
  <PresentationFormat>Экран (4:3)</PresentationFormat>
  <Paragraphs>280</Paragraphs>
  <Slides>42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Arial</vt:lpstr>
      <vt:lpstr>Garamond</vt:lpstr>
      <vt:lpstr>Symbol</vt:lpstr>
      <vt:lpstr>Times New Roman</vt:lpstr>
      <vt:lpstr>Натуральные материалы</vt:lpstr>
      <vt:lpstr>  Концепция «Нулевой травматизм»  Международной ассоциации социального обеспечения (ISSA). Новый подход в профилактике несчастных случаев. </vt:lpstr>
      <vt:lpstr>концепция «Vision Zero»</vt:lpstr>
      <vt:lpstr>концепция «Vision Zero»</vt:lpstr>
      <vt:lpstr>концепция «Vision Zero»</vt:lpstr>
      <vt:lpstr>концепция «Vision Zero»</vt:lpstr>
      <vt:lpstr>концепция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Семь «золотых правил»  концепции «Vision Zero»</vt:lpstr>
      <vt:lpstr>концепция «Vision Zero»</vt:lpstr>
      <vt:lpstr>ОХРАНА ТРУДА – БОЛЬШЕ,  ЧЕМ ПРОСТО ОХРАНА ТРУДА</vt:lpstr>
      <vt:lpstr>Неделя нулевого травматизма в подчинённых организациях</vt:lpstr>
      <vt:lpstr>п.17 приложения 7 Государственной программы «Рынок труда и содействие занятости» на 2021-2025 годы. Постановление Совета Министров Республики Беларусь от 30 декабря 2020 года № 777</vt:lpstr>
      <vt:lpstr>ЦЕЛЬ ПРОВЕДЕНИЯ НЕДЕЛИ НУЛЕВОГО ТРАВМАТИЗМА</vt:lpstr>
      <vt:lpstr>ЦЕЛЬ ПРОВЕДЕНИЯ НЕДЕЛИ НУЛЕВОГО ТРАВМАТИЗМА</vt:lpstr>
      <vt:lpstr>ПРИНЦИПЫ ПРОВЕДЕНИЯ НЕДЕЛИ  НУЛЕВОГО ТРАВМАТИЗМА:</vt:lpstr>
      <vt:lpstr>ОСНОВНЫЕ МЕРОПРИЯТИЯ ПРИ ПРОВЕДЕНИИ НЕДЕЛИ НУЛЕВОГО ТРАВМАТИЗМА:</vt:lpstr>
      <vt:lpstr>ИТОГИ ПРОВЕДЕНИИ НЕДЕЛИ НУЛЕВОГО ТРАВМАТИЗМА:</vt:lpstr>
      <vt:lpstr>Презентация PowerPoint</vt:lpstr>
      <vt:lpstr>КОНЦЕПЦИЯ "НУЛЕВОЙ ТРАВМАТИЗМ" (VISION ZERO) В СИСТЕМЕ УПРАВЛЕНИЯ ОХРАНЫ ТРУДА</vt:lpstr>
      <vt:lpstr>Правило N 1 "Стать лидером - показать приверженность принципам" </vt:lpstr>
      <vt:lpstr>Правило N 2 "Выявлять угрозы - контролировать риски" </vt:lpstr>
      <vt:lpstr>Правило N 3 "Определять цели - разрабатывать программы" </vt:lpstr>
      <vt:lpstr>Правило N 4 "Создать систему безопасности и гигиены труда - достичь высокого уровня организации" </vt:lpstr>
      <vt:lpstr>Правило N 5 "Обеспечивать безопасность и гигиену на рабочих местах при работе со станками и оборудованием"</vt:lpstr>
      <vt:lpstr>Правило N 6 "Повышать квалификацию - развивать профессиональные навыки" </vt:lpstr>
      <vt:lpstr>Правило N 7 "Инвестировать в кадры - мотивировать посредством участия" </vt:lpstr>
      <vt:lpstr>Базовая организация по продвижению Концепции «нулевого травматизма» </vt:lpstr>
      <vt:lpstr>Презентация PowerPoint</vt:lpstr>
      <vt:lpstr>Презентация PowerPoint</vt:lpstr>
    </vt:vector>
  </TitlesOfParts>
  <Company>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 системы управления охраной труда. Планирование, подготовка, проведение и оформление результатов</dc:title>
  <dc:creator>User</dc:creator>
  <cp:lastModifiedBy>Lenovo</cp:lastModifiedBy>
  <cp:revision>476</cp:revision>
  <cp:lastPrinted>2018-02-14T13:31:16Z</cp:lastPrinted>
  <dcterms:created xsi:type="dcterms:W3CDTF">2009-02-07T15:37:04Z</dcterms:created>
  <dcterms:modified xsi:type="dcterms:W3CDTF">2021-11-11T06:08:10Z</dcterms:modified>
</cp:coreProperties>
</file>